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3" roundtripDataSignature="AMtx7miZNWU7ucfu3DgJIWcMg9uxGBWa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3" Type="http://customschemas.google.com/relationships/presentationmetadata" Target="meta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b8ece6c8e_0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b8ece6c8e_0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b8ece6c8e_0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b8ece6c8e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b8ece6c8e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b8ece6c8e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b8ece6c8e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b8ece6c8e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b8ece6c8e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b8ece6c8e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b8ece6c8e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b8ece6c8e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b8ece6c8e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b8ece6c8e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b8ece6c8e_0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b8ece6c8e_0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b8ece6c8e_0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b8ece6c8e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b8ece6c8e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b8ece6c8e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8b8ece6c8e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8b8ece6c8e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b8ece6c8e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b8ece6c8e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b8ece6c8e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b8ece6c8e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b8ece6c8e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b8ece6c8e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b8ece6c8e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b8ece6c8e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b8ece6c8e_0_1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b8ece6c8e_0_1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b8ece6c8e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b8ece6c8e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b8ece6c8e_0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b8ece6c8e_0_1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b8ece6c8e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b8ece6c8e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b8ece6c8e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b8ece6c8e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b8ece6c8e_0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b8ece6c8e_0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8b8ece6c8e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28b8ece6c8e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b8ece6c8e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b8ece6c8e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b8ece6c8e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b8ece6c8e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b8ece6c8e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b8ece6c8e_0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b8ece6c8e_0_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8b8ece6c8e_0_2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b8ece6c8e_0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b8ece6c8e_0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b8ece6c8e_0_2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b8ece6c8e_0_2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b8ece6c8e_0_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b8ece6c8e_0_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b8ece6c8e_0_2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8b8ece6c8e_0_2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8b8ece6c8e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8b8ece6c8e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b8ece6c8e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8b8ece6c8e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8b8ece6c8e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8b8ece6c8e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b8ece6c8e_0_2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b8ece6c8e_0_2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b8ece6c8e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8b8ece6c8e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b8ece6c8e_0_2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8b8ece6c8e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b8ece6c8e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b8ece6c8e_0_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b8ece6c8e_0_2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8b8ece6c8e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b8ece6c8e_0_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b8ece6c8e_0_2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8b8ece6c8e_0_2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8b8ece6c8e_0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b8ece6c8e_0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8b8ece6c8e_0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8b8ece6c8e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8b8ece6c8e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8b8ece6c8e_0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8b8ece6c8e_0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8b8ece6c8e_0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8b8ece6c8e_0_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8b8ece6c8e_0_3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8b8ece6c8e_0_3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b8ece6c8e_0_3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8b8ece6c8e_0_3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8b8ece6c8e_0_3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8b8ece6c8e_0_3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8b8ece6c8e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8b8ece6c8e_0_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b8ece6c8e_0_3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8b8ece6c8e_0_3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b8ece6c8e_0_3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8b8ece6c8e_0_3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8b8ece6c8e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8b8ece6c8e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8b8ece6c8e_0_3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8b8ece6c8e_0_3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b8ece6c8e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b8ece6c8e_0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8b8ece6c8e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8b8ece6c8e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8b8ece6c8e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8b8ece6c8e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8b8ece6c8e_0_3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8b8ece6c8e_0_3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b8ece6c8e_0_3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8b8ece6c8e_0_3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b8ece6c8e_0_3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8b8ece6c8e_0_3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8b8ece6c8e_0_3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8b8ece6c8e_0_3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b8ece6c8e_0_3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8b8ece6c8e_0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b8ece6c8e_0_4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8b8ece6c8e_0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b8ece6c8e_0_4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8b8ece6c8e_0_4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b8ece6c8e_0_4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8b8ece6c8e_0_4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b8ece6c8e_0_4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8b8ece6c8e_0_4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8b8ece6c8e_0_4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8b8ece6c8e_0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b8ece6c8e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8b8ece6c8e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8b8ece6c8e_0_4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8b8ece6c8e_0_4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8b8ece6c8e_0_4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8b8ece6c8e_0_4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b8ece6c8e_0_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8b8ece6c8e_0_4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b8ece6c8e_0_4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8b8ece6c8e_0_4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8b8ece6c8e_0_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8b8ece6c8e_0_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8b8ece6c8e_0_4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8b8ece6c8e_0_4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b8ece6c8e_0_4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b8ece6c8e_0_4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89e8f52522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g289e8f52522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b8ece6c8e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8b8ece6c8e_0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b8ece6c8e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b8ece6c8e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2"/>
          <p:cNvSpPr txBox="1"/>
          <p:nvPr>
            <p:ph type="title"/>
          </p:nvPr>
        </p:nvSpPr>
        <p:spPr>
          <a:xfrm>
            <a:off x="1524000" y="2503486"/>
            <a:ext cx="9144000" cy="10064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4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ichita State University LogoPicture 8" id="13" name="Google Shape;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072" y="1192211"/>
            <a:ext cx="4189855" cy="96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6" id="22" name="Google Shape;22;p44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type="title"/>
          </p:nvPr>
        </p:nvSpPr>
        <p:spPr>
          <a:xfrm>
            <a:off x="2857500" y="301752"/>
            <a:ext cx="8503920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7" id="27" name="Google Shape;27;p45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SU LogoPicture 7" id="8" name="Google Shape;8;p41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ift6135h18.files.wordpress.com/2018/02/05_rnn.pdf" TargetMode="External"/><Relationship Id="rId4" Type="http://schemas.openxmlformats.org/officeDocument/2006/relationships/hyperlink" Target="https://web.stanford.edu/class/cs224n/readings/cs224n-self-attention-transformers-2023_draft.pdf" TargetMode="External"/><Relationship Id="rId5" Type="http://schemas.openxmlformats.org/officeDocument/2006/relationships/hyperlink" Target="http://cs231n.stanford.edu/2021/slides/2021/lecture_11.pdf" TargetMode="External"/><Relationship Id="rId6" Type="http://schemas.openxmlformats.org/officeDocument/2006/relationships/hyperlink" Target="https://www.dropbox.com/s/e244jw50gv12498/Attention%20Models%20in%20Deep%20Learning.pdf?dl=0" TargetMode="External"/><Relationship Id="rId7" Type="http://schemas.openxmlformats.org/officeDocument/2006/relationships/hyperlink" Target="https://www.dropbox.com/s/7sov3snzt2jcefc/SelfAttentionAndTransformers.pdf?dl=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idx="4294967295" type="ctrTitle"/>
          </p:nvPr>
        </p:nvSpPr>
        <p:spPr>
          <a:xfrm>
            <a:off x="1524000" y="2503475"/>
            <a:ext cx="96867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 fontScale="90000"/>
          </a:bodyPr>
          <a:lstStyle/>
          <a:p>
            <a:pPr indent="0" lvl="0" marL="0" marR="0" rtl="0" algn="ctr">
              <a:lnSpc>
                <a:spcPct val="239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(</a:t>
            </a:r>
            <a:r>
              <a:rPr b="0" i="0" lang="en-US" sz="492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898-BD</a:t>
            </a: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9327"/>
              <a:buFont typeface="Calibri"/>
              <a:buNone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2023</a:t>
            </a:r>
            <a:endParaRPr b="0" i="0" sz="851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" name="Google Shape;34;p1"/>
          <p:cNvSpPr txBox="1"/>
          <p:nvPr>
            <p:ph idx="4294967295" type="subTitle"/>
          </p:nvPr>
        </p:nvSpPr>
        <p:spPr>
          <a:xfrm>
            <a:off x="7146150" y="4626925"/>
            <a:ext cx="5108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25000" lnSpcReduction="20000"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rPr b="0" i="0" lang="en-US" sz="10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Shruti Kshirsagar</a:t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7785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b8ece6c8e_0_6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Self-Attention:Step 1 (Create Vector)</a:t>
            </a:r>
            <a:endParaRPr/>
          </a:p>
        </p:txBody>
      </p:sp>
      <p:pic>
        <p:nvPicPr>
          <p:cNvPr id="89" name="Google Shape;89;g28b8ece6c8e_0_69"/>
          <p:cNvPicPr preferRelativeResize="0"/>
          <p:nvPr/>
        </p:nvPicPr>
        <p:blipFill rotWithShape="1">
          <a:blip r:embed="rId3">
            <a:alphaModFix/>
          </a:blip>
          <a:srcRect b="0" l="0" r="0" t="12533"/>
          <a:stretch/>
        </p:blipFill>
        <p:spPr>
          <a:xfrm>
            <a:off x="1227300" y="1257350"/>
            <a:ext cx="9276851" cy="52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b8ece6c8e_0_7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Self-Attention: Step 2(Calculate Score), 3 and 4</a:t>
            </a:r>
            <a:endParaRPr/>
          </a:p>
        </p:txBody>
      </p:sp>
      <p:pic>
        <p:nvPicPr>
          <p:cNvPr id="95" name="Google Shape;95;g28b8ece6c8e_0_74"/>
          <p:cNvPicPr preferRelativeResize="0"/>
          <p:nvPr/>
        </p:nvPicPr>
        <p:blipFill rotWithShape="1">
          <a:blip r:embed="rId3">
            <a:alphaModFix/>
          </a:blip>
          <a:srcRect b="0" l="0" r="0" t="15038"/>
          <a:stretch/>
        </p:blipFill>
        <p:spPr>
          <a:xfrm>
            <a:off x="1241425" y="1257350"/>
            <a:ext cx="9491948" cy="53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8b8ece6c8e_0_7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Self-Attention: Step 5</a:t>
            </a:r>
            <a:endParaRPr/>
          </a:p>
        </p:txBody>
      </p:sp>
      <p:pic>
        <p:nvPicPr>
          <p:cNvPr id="101" name="Google Shape;101;g28b8ece6c8e_0_79"/>
          <p:cNvPicPr preferRelativeResize="0"/>
          <p:nvPr/>
        </p:nvPicPr>
        <p:blipFill rotWithShape="1">
          <a:blip r:embed="rId3">
            <a:alphaModFix/>
          </a:blip>
          <a:srcRect b="0" l="0" r="0" t="8282"/>
          <a:stretch/>
        </p:blipFill>
        <p:spPr>
          <a:xfrm>
            <a:off x="1358600" y="1257350"/>
            <a:ext cx="8968852" cy="513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b8ece6c8e_0_8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Self-Attention: Matrix Form</a:t>
            </a:r>
            <a:endParaRPr/>
          </a:p>
        </p:txBody>
      </p:sp>
      <p:pic>
        <p:nvPicPr>
          <p:cNvPr id="107" name="Google Shape;107;g28b8ece6c8e_0_84"/>
          <p:cNvPicPr preferRelativeResize="0"/>
          <p:nvPr/>
        </p:nvPicPr>
        <p:blipFill rotWithShape="1">
          <a:blip r:embed="rId3">
            <a:alphaModFix/>
          </a:blip>
          <a:srcRect b="0" l="0" r="0" t="28708"/>
          <a:stretch/>
        </p:blipFill>
        <p:spPr>
          <a:xfrm>
            <a:off x="1087850" y="1257350"/>
            <a:ext cx="10273451" cy="508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b8ece6c8e_0_8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Self-Attention:Multiple Heads</a:t>
            </a:r>
            <a:endParaRPr/>
          </a:p>
        </p:txBody>
      </p:sp>
      <p:pic>
        <p:nvPicPr>
          <p:cNvPr id="113" name="Google Shape;113;g28b8ece6c8e_0_89"/>
          <p:cNvPicPr preferRelativeResize="0"/>
          <p:nvPr/>
        </p:nvPicPr>
        <p:blipFill rotWithShape="1">
          <a:blip r:embed="rId3">
            <a:alphaModFix/>
          </a:blip>
          <a:srcRect b="0" l="0" r="0" t="11126"/>
          <a:stretch/>
        </p:blipFill>
        <p:spPr>
          <a:xfrm>
            <a:off x="1308700" y="1197100"/>
            <a:ext cx="8947876" cy="52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b8ece6c8e_0_9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Self-Attention: Multiple Heads</a:t>
            </a:r>
            <a:endParaRPr/>
          </a:p>
        </p:txBody>
      </p:sp>
      <p:pic>
        <p:nvPicPr>
          <p:cNvPr id="119" name="Google Shape;119;g28b8ece6c8e_0_94"/>
          <p:cNvPicPr preferRelativeResize="0"/>
          <p:nvPr/>
        </p:nvPicPr>
        <p:blipFill rotWithShape="1">
          <a:blip r:embed="rId3">
            <a:alphaModFix/>
          </a:blip>
          <a:srcRect b="0" l="0" r="0" t="22402"/>
          <a:stretch/>
        </p:blipFill>
        <p:spPr>
          <a:xfrm>
            <a:off x="1188650" y="1207250"/>
            <a:ext cx="10111698" cy="513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b8ece6c8e_0_9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Self-Attention: Multiple Heads</a:t>
            </a:r>
            <a:endParaRPr/>
          </a:p>
        </p:txBody>
      </p:sp>
      <p:pic>
        <p:nvPicPr>
          <p:cNvPr id="125" name="Google Shape;125;g28b8ece6c8e_0_99"/>
          <p:cNvPicPr preferRelativeResize="0"/>
          <p:nvPr/>
        </p:nvPicPr>
        <p:blipFill rotWithShape="1">
          <a:blip r:embed="rId3">
            <a:alphaModFix/>
          </a:blip>
          <a:srcRect b="0" l="0" r="0" t="24862"/>
          <a:stretch/>
        </p:blipFill>
        <p:spPr>
          <a:xfrm>
            <a:off x="1106725" y="1257350"/>
            <a:ext cx="9717949" cy="515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b8ece6c8e_0_10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Positional Embeddings</a:t>
            </a:r>
            <a:endParaRPr/>
          </a:p>
        </p:txBody>
      </p:sp>
      <p:pic>
        <p:nvPicPr>
          <p:cNvPr id="131" name="Google Shape;131;g28b8ece6c8e_0_104"/>
          <p:cNvPicPr preferRelativeResize="0"/>
          <p:nvPr/>
        </p:nvPicPr>
        <p:blipFill rotWithShape="1">
          <a:blip r:embed="rId3">
            <a:alphaModFix/>
          </a:blip>
          <a:srcRect b="0" l="0" r="0" t="22348"/>
          <a:stretch/>
        </p:blipFill>
        <p:spPr>
          <a:xfrm>
            <a:off x="1030950" y="1257350"/>
            <a:ext cx="10259451" cy="50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b8ece6c8e_0_10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Residuals</a:t>
            </a:r>
            <a:endParaRPr/>
          </a:p>
        </p:txBody>
      </p:sp>
      <p:pic>
        <p:nvPicPr>
          <p:cNvPr id="137" name="Google Shape;137;g28b8ece6c8e_0_109"/>
          <p:cNvPicPr preferRelativeResize="0"/>
          <p:nvPr/>
        </p:nvPicPr>
        <p:blipFill rotWithShape="1">
          <a:blip r:embed="rId3">
            <a:alphaModFix/>
          </a:blip>
          <a:srcRect b="0" l="0" r="0" t="19015"/>
          <a:stretch/>
        </p:blipFill>
        <p:spPr>
          <a:xfrm>
            <a:off x="1166675" y="1212550"/>
            <a:ext cx="9779748" cy="514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b8ece6c8e_0_11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The Residuals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g28b8ece6c8e_0_114"/>
          <p:cNvPicPr preferRelativeResize="0"/>
          <p:nvPr/>
        </p:nvPicPr>
        <p:blipFill rotWithShape="1">
          <a:blip r:embed="rId3">
            <a:alphaModFix/>
          </a:blip>
          <a:srcRect b="0" l="0" r="0" t="17088"/>
          <a:stretch/>
        </p:blipFill>
        <p:spPr>
          <a:xfrm>
            <a:off x="1044925" y="1257350"/>
            <a:ext cx="9962373" cy="52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8b8ece6c8e_0_2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Contents:</a:t>
            </a:r>
            <a:endParaRPr/>
          </a:p>
        </p:txBody>
      </p:sp>
      <p:pic>
        <p:nvPicPr>
          <p:cNvPr id="40" name="Google Shape;40;g28b8ece6c8e_0_25"/>
          <p:cNvPicPr preferRelativeResize="0"/>
          <p:nvPr/>
        </p:nvPicPr>
        <p:blipFill rotWithShape="1">
          <a:blip r:embed="rId3">
            <a:alphaModFix/>
          </a:blip>
          <a:srcRect b="0" l="0" r="0" t="15583"/>
          <a:stretch/>
        </p:blipFill>
        <p:spPr>
          <a:xfrm>
            <a:off x="1344750" y="1257350"/>
            <a:ext cx="9296148" cy="52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b8ece6c8e_0_11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Decoder</a:t>
            </a:r>
            <a:endParaRPr/>
          </a:p>
        </p:txBody>
      </p:sp>
      <p:pic>
        <p:nvPicPr>
          <p:cNvPr id="149" name="Google Shape;149;g28b8ece6c8e_0_119"/>
          <p:cNvPicPr preferRelativeResize="0"/>
          <p:nvPr/>
        </p:nvPicPr>
        <p:blipFill rotWithShape="1">
          <a:blip r:embed="rId3">
            <a:alphaModFix/>
          </a:blip>
          <a:srcRect b="0" l="0" r="0" t="13058"/>
          <a:stretch/>
        </p:blipFill>
        <p:spPr>
          <a:xfrm>
            <a:off x="1139300" y="1257350"/>
            <a:ext cx="9344748" cy="52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b8ece6c8e_0_12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Decoder</a:t>
            </a:r>
            <a:endParaRPr/>
          </a:p>
        </p:txBody>
      </p:sp>
      <p:pic>
        <p:nvPicPr>
          <p:cNvPr id="155" name="Google Shape;155;g28b8ece6c8e_0_124"/>
          <p:cNvPicPr preferRelativeResize="0"/>
          <p:nvPr/>
        </p:nvPicPr>
        <p:blipFill rotWithShape="1">
          <a:blip r:embed="rId3">
            <a:alphaModFix/>
          </a:blip>
          <a:srcRect b="0" l="0" r="0" t="13674"/>
          <a:stretch/>
        </p:blipFill>
        <p:spPr>
          <a:xfrm>
            <a:off x="1227550" y="1257350"/>
            <a:ext cx="9678300" cy="510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b8ece6c8e_0_12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Layer</a:t>
            </a:r>
            <a:endParaRPr/>
          </a:p>
        </p:txBody>
      </p:sp>
      <p:pic>
        <p:nvPicPr>
          <p:cNvPr id="161" name="Google Shape;161;g28b8ece6c8e_0_129"/>
          <p:cNvPicPr preferRelativeResize="0"/>
          <p:nvPr/>
        </p:nvPicPr>
        <p:blipFill rotWithShape="1">
          <a:blip r:embed="rId3">
            <a:alphaModFix/>
          </a:blip>
          <a:srcRect b="0" l="0" r="0" t="12464"/>
          <a:stretch/>
        </p:blipFill>
        <p:spPr>
          <a:xfrm>
            <a:off x="1055075" y="1298550"/>
            <a:ext cx="97899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b8ece6c8e_0_13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167" name="Google Shape;167;g28b8ece6c8e_0_134"/>
          <p:cNvPicPr preferRelativeResize="0"/>
          <p:nvPr/>
        </p:nvPicPr>
        <p:blipFill rotWithShape="1">
          <a:blip r:embed="rId3">
            <a:alphaModFix/>
          </a:blip>
          <a:srcRect b="0" l="0" r="0" t="9608"/>
          <a:stretch/>
        </p:blipFill>
        <p:spPr>
          <a:xfrm>
            <a:off x="1369575" y="1257350"/>
            <a:ext cx="9089902" cy="51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b8ece6c8e_0_13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Matters</a:t>
            </a:r>
            <a:endParaRPr/>
          </a:p>
        </p:txBody>
      </p:sp>
      <p:pic>
        <p:nvPicPr>
          <p:cNvPr id="173" name="Google Shape;173;g28b8ece6c8e_0_139"/>
          <p:cNvPicPr preferRelativeResize="0"/>
          <p:nvPr/>
        </p:nvPicPr>
        <p:blipFill rotWithShape="1">
          <a:blip r:embed="rId3">
            <a:alphaModFix/>
          </a:blip>
          <a:srcRect b="0" l="0" r="0" t="12080"/>
          <a:stretch/>
        </p:blipFill>
        <p:spPr>
          <a:xfrm>
            <a:off x="1532925" y="1207250"/>
            <a:ext cx="9126149" cy="52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b8ece6c8e_0_14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Attention is cheap, .. or is it?</a:t>
            </a:r>
            <a:endParaRPr/>
          </a:p>
        </p:txBody>
      </p:sp>
      <p:pic>
        <p:nvPicPr>
          <p:cNvPr id="179" name="Google Shape;179;g28b8ece6c8e_0_144"/>
          <p:cNvPicPr preferRelativeResize="0"/>
          <p:nvPr/>
        </p:nvPicPr>
        <p:blipFill rotWithShape="1">
          <a:blip r:embed="rId3">
            <a:alphaModFix/>
          </a:blip>
          <a:srcRect b="0" l="0" r="0" t="12056"/>
          <a:stretch/>
        </p:blipFill>
        <p:spPr>
          <a:xfrm>
            <a:off x="1278275" y="1257350"/>
            <a:ext cx="9698576" cy="516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b8ece6c8e_0_14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185" name="Google Shape;185;g28b8ece6c8e_0_1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g28b8ece6c8e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5" y="1310075"/>
            <a:ext cx="11104676" cy="50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b8ece6c8e_0_15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Contextual Representation</a:t>
            </a:r>
            <a:endParaRPr/>
          </a:p>
        </p:txBody>
      </p:sp>
      <p:sp>
        <p:nvSpPr>
          <p:cNvPr id="192" name="Google Shape;192;g28b8ece6c8e_0_1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28b8ece6c8e_0_154"/>
          <p:cNvPicPr preferRelativeResize="0"/>
          <p:nvPr/>
        </p:nvPicPr>
        <p:blipFill rotWithShape="1">
          <a:blip r:embed="rId3">
            <a:alphaModFix/>
          </a:blip>
          <a:srcRect b="0" l="0" r="0" t="13629"/>
          <a:stretch/>
        </p:blipFill>
        <p:spPr>
          <a:xfrm>
            <a:off x="527550" y="1257350"/>
            <a:ext cx="11391498" cy="503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b8ece6c8e_0_15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History of Contextual Representation</a:t>
            </a:r>
            <a:endParaRPr/>
          </a:p>
        </p:txBody>
      </p:sp>
      <p:sp>
        <p:nvSpPr>
          <p:cNvPr id="199" name="Google Shape;199;g28b8ece6c8e_0_15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28b8ece6c8e_0_159"/>
          <p:cNvPicPr preferRelativeResize="0"/>
          <p:nvPr/>
        </p:nvPicPr>
        <p:blipFill rotWithShape="1">
          <a:blip r:embed="rId3">
            <a:alphaModFix/>
          </a:blip>
          <a:srcRect b="7649" l="0" r="0" t="14849"/>
          <a:stretch/>
        </p:blipFill>
        <p:spPr>
          <a:xfrm>
            <a:off x="500675" y="1257350"/>
            <a:ext cx="10973276" cy="51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b8ece6c8e_0_18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with Previous Methods</a:t>
            </a:r>
            <a:endParaRPr/>
          </a:p>
        </p:txBody>
      </p:sp>
      <p:sp>
        <p:nvSpPr>
          <p:cNvPr id="206" name="Google Shape;206;g28b8ece6c8e_0_1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28b8ece6c8e_0_187"/>
          <p:cNvPicPr preferRelativeResize="0"/>
          <p:nvPr/>
        </p:nvPicPr>
        <p:blipFill rotWithShape="1">
          <a:blip r:embed="rId3">
            <a:alphaModFix/>
          </a:blip>
          <a:srcRect b="10838" l="0" r="0" t="12831"/>
          <a:stretch/>
        </p:blipFill>
        <p:spPr>
          <a:xfrm>
            <a:off x="532550" y="1257350"/>
            <a:ext cx="11597998" cy="523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8b8ece6c8e_0_3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Contextualized Word Embedding</a:t>
            </a:r>
            <a:endParaRPr/>
          </a:p>
        </p:txBody>
      </p:sp>
      <p:sp>
        <p:nvSpPr>
          <p:cNvPr id="46" name="Google Shape;46;g28b8ece6c8e_0_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" name="Google Shape;47;g28b8ece6c8e_0_30"/>
          <p:cNvPicPr preferRelativeResize="0"/>
          <p:nvPr/>
        </p:nvPicPr>
        <p:blipFill rotWithShape="1">
          <a:blip r:embed="rId3">
            <a:alphaModFix/>
          </a:blip>
          <a:srcRect b="0" l="0" r="0" t="23094"/>
          <a:stretch/>
        </p:blipFill>
        <p:spPr>
          <a:xfrm>
            <a:off x="632300" y="1298550"/>
            <a:ext cx="10887726" cy="497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b8ece6c8e_0_19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Unidirectional vs. Bidirectional Models</a:t>
            </a:r>
            <a:endParaRPr/>
          </a:p>
        </p:txBody>
      </p:sp>
      <p:sp>
        <p:nvSpPr>
          <p:cNvPr id="213" name="Google Shape;213;g28b8ece6c8e_0_1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28b8ece6c8e_0_192"/>
          <p:cNvPicPr preferRelativeResize="0"/>
          <p:nvPr/>
        </p:nvPicPr>
        <p:blipFill rotWithShape="1">
          <a:blip r:embed="rId3">
            <a:alphaModFix/>
          </a:blip>
          <a:srcRect b="5724" l="3846" r="9909" t="27161"/>
          <a:stretch/>
        </p:blipFill>
        <p:spPr>
          <a:xfrm>
            <a:off x="791300" y="1308700"/>
            <a:ext cx="10743552" cy="49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b8ece6c8e_0_19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Masked LM</a:t>
            </a:r>
            <a:endParaRPr/>
          </a:p>
        </p:txBody>
      </p:sp>
      <p:sp>
        <p:nvSpPr>
          <p:cNvPr id="220" name="Google Shape;220;g28b8ece6c8e_0_1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g28b8ece6c8e_0_197"/>
          <p:cNvPicPr preferRelativeResize="0"/>
          <p:nvPr/>
        </p:nvPicPr>
        <p:blipFill rotWithShape="1">
          <a:blip r:embed="rId3">
            <a:alphaModFix/>
          </a:blip>
          <a:srcRect b="8537" l="0" r="10610" t="15572"/>
          <a:stretch/>
        </p:blipFill>
        <p:spPr>
          <a:xfrm>
            <a:off x="674900" y="1307750"/>
            <a:ext cx="10842199" cy="520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b8ece6c8e_0_20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Masked LM</a:t>
            </a:r>
            <a:endParaRPr/>
          </a:p>
        </p:txBody>
      </p:sp>
      <p:sp>
        <p:nvSpPr>
          <p:cNvPr id="227" name="Google Shape;227;g28b8ece6c8e_0_20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28b8ece6c8e_0_202"/>
          <p:cNvPicPr preferRelativeResize="0"/>
          <p:nvPr/>
        </p:nvPicPr>
        <p:blipFill rotWithShape="1">
          <a:blip r:embed="rId3">
            <a:alphaModFix/>
          </a:blip>
          <a:srcRect b="0" l="0" r="0" t="11940"/>
          <a:stretch/>
        </p:blipFill>
        <p:spPr>
          <a:xfrm>
            <a:off x="943500" y="1328350"/>
            <a:ext cx="10630851" cy="5235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b8ece6c8e_0_20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Sentence Prediction</a:t>
            </a:r>
            <a:endParaRPr/>
          </a:p>
        </p:txBody>
      </p:sp>
      <p:sp>
        <p:nvSpPr>
          <p:cNvPr id="234" name="Google Shape;234;g28b8ece6c8e_0_2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g28b8ece6c8e_0_207"/>
          <p:cNvPicPr preferRelativeResize="0"/>
          <p:nvPr/>
        </p:nvPicPr>
        <p:blipFill rotWithShape="1">
          <a:blip r:embed="rId3">
            <a:alphaModFix/>
          </a:blip>
          <a:srcRect b="13651" l="0" r="3688" t="16481"/>
          <a:stretch/>
        </p:blipFill>
        <p:spPr>
          <a:xfrm>
            <a:off x="577138" y="1394950"/>
            <a:ext cx="11037727" cy="472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b8ece6c8e_0_21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Representation</a:t>
            </a:r>
            <a:endParaRPr/>
          </a:p>
        </p:txBody>
      </p:sp>
      <p:sp>
        <p:nvSpPr>
          <p:cNvPr id="241" name="Google Shape;241;g28b8ece6c8e_0_2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g28b8ece6c8e_0_212"/>
          <p:cNvPicPr preferRelativeResize="0"/>
          <p:nvPr/>
        </p:nvPicPr>
        <p:blipFill rotWithShape="1">
          <a:blip r:embed="rId3">
            <a:alphaModFix/>
          </a:blip>
          <a:srcRect b="7243" l="0" r="0" t="16426"/>
          <a:stretch/>
        </p:blipFill>
        <p:spPr>
          <a:xfrm>
            <a:off x="655175" y="1308700"/>
            <a:ext cx="11272202" cy="52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b8ece6c8e_0_21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Architecture</a:t>
            </a:r>
            <a:endParaRPr/>
          </a:p>
        </p:txBody>
      </p:sp>
      <p:sp>
        <p:nvSpPr>
          <p:cNvPr id="248" name="Google Shape;248;g28b8ece6c8e_0_2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g28b8ece6c8e_0_217"/>
          <p:cNvPicPr preferRelativeResize="0"/>
          <p:nvPr/>
        </p:nvPicPr>
        <p:blipFill rotWithShape="1">
          <a:blip r:embed="rId3">
            <a:alphaModFix/>
          </a:blip>
          <a:srcRect b="9104" l="0" r="0" t="14711"/>
          <a:stretch/>
        </p:blipFill>
        <p:spPr>
          <a:xfrm>
            <a:off x="556850" y="1318225"/>
            <a:ext cx="11200051" cy="503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b8ece6c8e_0_22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Architecture</a:t>
            </a:r>
            <a:endParaRPr/>
          </a:p>
        </p:txBody>
      </p:sp>
      <p:sp>
        <p:nvSpPr>
          <p:cNvPr id="255" name="Google Shape;255;g28b8ece6c8e_0_2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g28b8ece6c8e_0_222"/>
          <p:cNvPicPr preferRelativeResize="0"/>
          <p:nvPr/>
        </p:nvPicPr>
        <p:blipFill rotWithShape="1">
          <a:blip r:embed="rId3">
            <a:alphaModFix/>
          </a:blip>
          <a:srcRect b="4288" l="0" r="0" t="14496"/>
          <a:stretch/>
        </p:blipFill>
        <p:spPr>
          <a:xfrm>
            <a:off x="547825" y="1318850"/>
            <a:ext cx="11281198" cy="504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b8ece6c8e_0_22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Details</a:t>
            </a:r>
            <a:endParaRPr/>
          </a:p>
        </p:txBody>
      </p:sp>
      <p:sp>
        <p:nvSpPr>
          <p:cNvPr id="262" name="Google Shape;262;g28b8ece6c8e_0_2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g28b8ece6c8e_0_227"/>
          <p:cNvPicPr preferRelativeResize="0"/>
          <p:nvPr/>
        </p:nvPicPr>
        <p:blipFill rotWithShape="1">
          <a:blip r:embed="rId3">
            <a:alphaModFix/>
          </a:blip>
          <a:srcRect b="3080" l="-668" r="5157" t="12751"/>
          <a:stretch/>
        </p:blipFill>
        <p:spPr>
          <a:xfrm>
            <a:off x="838200" y="1338525"/>
            <a:ext cx="10737198" cy="49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8b8ece6c8e_0_23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Fine-Tuning Procedure</a:t>
            </a:r>
            <a:endParaRPr/>
          </a:p>
        </p:txBody>
      </p:sp>
      <p:sp>
        <p:nvSpPr>
          <p:cNvPr id="269" name="Google Shape;269;g28b8ece6c8e_0_2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g28b8ece6c8e_0_232"/>
          <p:cNvPicPr preferRelativeResize="0"/>
          <p:nvPr/>
        </p:nvPicPr>
        <p:blipFill rotWithShape="1">
          <a:blip r:embed="rId3">
            <a:alphaModFix/>
          </a:blip>
          <a:srcRect b="7766" l="4009" r="4874" t="20051"/>
          <a:stretch/>
        </p:blipFill>
        <p:spPr>
          <a:xfrm>
            <a:off x="497100" y="1540575"/>
            <a:ext cx="11108751" cy="463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b8ece6c8e_0_23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GLUE Results</a:t>
            </a:r>
            <a:endParaRPr/>
          </a:p>
        </p:txBody>
      </p:sp>
      <p:sp>
        <p:nvSpPr>
          <p:cNvPr id="276" name="Google Shape;276;g28b8ece6c8e_0_2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g28b8ece6c8e_0_237"/>
          <p:cNvPicPr preferRelativeResize="0"/>
          <p:nvPr/>
        </p:nvPicPr>
        <p:blipFill rotWithShape="1">
          <a:blip r:embed="rId3">
            <a:alphaModFix/>
          </a:blip>
          <a:srcRect b="5378" l="0" r="0" t="12384"/>
          <a:stretch/>
        </p:blipFill>
        <p:spPr>
          <a:xfrm>
            <a:off x="385525" y="1257350"/>
            <a:ext cx="11169603" cy="50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8b8ece6c8e_0_3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Contextualized Word Embedding GPT-1</a:t>
            </a:r>
            <a:endParaRPr/>
          </a:p>
        </p:txBody>
      </p:sp>
      <p:pic>
        <p:nvPicPr>
          <p:cNvPr id="53" name="Google Shape;53;g28b8ece6c8e_0_35"/>
          <p:cNvPicPr preferRelativeResize="0"/>
          <p:nvPr/>
        </p:nvPicPr>
        <p:blipFill rotWithShape="1">
          <a:blip r:embed="rId3">
            <a:alphaModFix/>
          </a:blip>
          <a:srcRect b="0" l="0" r="0" t="20546"/>
          <a:stretch/>
        </p:blipFill>
        <p:spPr>
          <a:xfrm>
            <a:off x="902900" y="1257350"/>
            <a:ext cx="10358026" cy="51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b8ece6c8e_0_24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BERT</a:t>
            </a:r>
            <a:endParaRPr/>
          </a:p>
        </p:txBody>
      </p:sp>
      <p:sp>
        <p:nvSpPr>
          <p:cNvPr id="283" name="Google Shape;283;g28b8ece6c8e_0_2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g28b8ece6c8e_0_242"/>
          <p:cNvPicPr preferRelativeResize="0"/>
          <p:nvPr/>
        </p:nvPicPr>
        <p:blipFill rotWithShape="1">
          <a:blip r:embed="rId3">
            <a:alphaModFix/>
          </a:blip>
          <a:srcRect b="6463" l="0" r="0" t="0"/>
          <a:stretch/>
        </p:blipFill>
        <p:spPr>
          <a:xfrm>
            <a:off x="608700" y="1379725"/>
            <a:ext cx="10986998" cy="48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b8ece6c8e_0_24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BERT</a:t>
            </a:r>
            <a:endParaRPr/>
          </a:p>
        </p:txBody>
      </p:sp>
      <p:sp>
        <p:nvSpPr>
          <p:cNvPr id="290" name="Google Shape;290;g28b8ece6c8e_0_2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g28b8ece6c8e_0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50" y="1257350"/>
            <a:ext cx="11234227" cy="51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b8ece6c8e_0_25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BERT</a:t>
            </a:r>
            <a:endParaRPr/>
          </a:p>
        </p:txBody>
      </p:sp>
      <p:sp>
        <p:nvSpPr>
          <p:cNvPr id="297" name="Google Shape;297;g28b8ece6c8e_0_2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28b8ece6c8e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50" y="1307200"/>
            <a:ext cx="11054300" cy="49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b8ece6c8e_0_25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BERT</a:t>
            </a:r>
            <a:endParaRPr/>
          </a:p>
        </p:txBody>
      </p:sp>
      <p:sp>
        <p:nvSpPr>
          <p:cNvPr id="304" name="Google Shape;304;g28b8ece6c8e_0_2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g28b8ece6c8e_0_257"/>
          <p:cNvPicPr preferRelativeResize="0"/>
          <p:nvPr/>
        </p:nvPicPr>
        <p:blipFill rotWithShape="1">
          <a:blip r:embed="rId3">
            <a:alphaModFix/>
          </a:blip>
          <a:srcRect b="3418" l="7031" r="3849" t="0"/>
          <a:stretch/>
        </p:blipFill>
        <p:spPr>
          <a:xfrm>
            <a:off x="663375" y="1328350"/>
            <a:ext cx="10865249" cy="509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8b8ece6c8e_0_26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BERT</a:t>
            </a:r>
            <a:endParaRPr/>
          </a:p>
        </p:txBody>
      </p:sp>
      <p:sp>
        <p:nvSpPr>
          <p:cNvPr id="311" name="Google Shape;311;g28b8ece6c8e_0_2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28b8ece6c8e_0_262"/>
          <p:cNvPicPr preferRelativeResize="0"/>
          <p:nvPr/>
        </p:nvPicPr>
        <p:blipFill rotWithShape="1">
          <a:blip r:embed="rId3">
            <a:alphaModFix/>
          </a:blip>
          <a:srcRect b="6933" l="0" r="0" t="0"/>
          <a:stretch/>
        </p:blipFill>
        <p:spPr>
          <a:xfrm>
            <a:off x="729500" y="1375400"/>
            <a:ext cx="10937226" cy="48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b8ece6c8e_0_26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BERT</a:t>
            </a:r>
            <a:endParaRPr/>
          </a:p>
        </p:txBody>
      </p:sp>
      <p:sp>
        <p:nvSpPr>
          <p:cNvPr id="318" name="Google Shape;318;g28b8ece6c8e_0_2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g28b8ece6c8e_0_267"/>
          <p:cNvPicPr preferRelativeResize="0"/>
          <p:nvPr/>
        </p:nvPicPr>
        <p:blipFill rotWithShape="1">
          <a:blip r:embed="rId3">
            <a:alphaModFix/>
          </a:blip>
          <a:srcRect b="11473" l="0" r="0" t="0"/>
          <a:stretch/>
        </p:blipFill>
        <p:spPr>
          <a:xfrm>
            <a:off x="457213" y="1257350"/>
            <a:ext cx="11277573" cy="51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8b8ece6c8e_0_29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BERT</a:t>
            </a:r>
            <a:endParaRPr/>
          </a:p>
        </p:txBody>
      </p:sp>
      <p:sp>
        <p:nvSpPr>
          <p:cNvPr id="325" name="Google Shape;325;g28b8ece6c8e_0_29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28b8ece6c8e_0_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350" y="1301400"/>
            <a:ext cx="10757750" cy="51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8b8ece6c8e_0_29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</a:t>
            </a:r>
            <a:endParaRPr/>
          </a:p>
        </p:txBody>
      </p:sp>
      <p:sp>
        <p:nvSpPr>
          <p:cNvPr id="332" name="Google Shape;332;g28b8ece6c8e_0_29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g28b8ece6c8e_0_295"/>
          <p:cNvPicPr preferRelativeResize="0"/>
          <p:nvPr/>
        </p:nvPicPr>
        <p:blipFill rotWithShape="1">
          <a:blip r:embed="rId3">
            <a:alphaModFix/>
          </a:blip>
          <a:srcRect b="3830" l="0" r="0" t="13264"/>
          <a:stretch/>
        </p:blipFill>
        <p:spPr>
          <a:xfrm>
            <a:off x="838200" y="1643475"/>
            <a:ext cx="10727076" cy="47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b8ece6c8e_0_30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BERT for feature extraction</a:t>
            </a:r>
            <a:endParaRPr/>
          </a:p>
        </p:txBody>
      </p:sp>
      <p:pic>
        <p:nvPicPr>
          <p:cNvPr id="339" name="Google Shape;339;g28b8ece6c8e_0_300"/>
          <p:cNvPicPr preferRelativeResize="0"/>
          <p:nvPr/>
        </p:nvPicPr>
        <p:blipFill rotWithShape="1">
          <a:blip r:embed="rId3">
            <a:alphaModFix/>
          </a:blip>
          <a:srcRect b="0" l="0" r="0" t="12149"/>
          <a:stretch/>
        </p:blipFill>
        <p:spPr>
          <a:xfrm>
            <a:off x="791300" y="1257350"/>
            <a:ext cx="10053673" cy="504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b8ece6c8e_0_30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345" name="Google Shape;345;g28b8ece6c8e_0_30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g28b8ece6c8e_0_305"/>
          <p:cNvPicPr preferRelativeResize="0"/>
          <p:nvPr/>
        </p:nvPicPr>
        <p:blipFill rotWithShape="1">
          <a:blip r:embed="rId3">
            <a:alphaModFix/>
          </a:blip>
          <a:srcRect b="5468" l="2151" r="2655" t="13038"/>
          <a:stretch/>
        </p:blipFill>
        <p:spPr>
          <a:xfrm>
            <a:off x="293075" y="1257350"/>
            <a:ext cx="11605852" cy="523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b8ece6c8e_0_4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Contextualized Word Embedding GPT-1</a:t>
            </a:r>
            <a:endParaRPr/>
          </a:p>
        </p:txBody>
      </p:sp>
      <p:pic>
        <p:nvPicPr>
          <p:cNvPr id="59" name="Google Shape;59;g28b8ece6c8e_0_44"/>
          <p:cNvPicPr preferRelativeResize="0"/>
          <p:nvPr/>
        </p:nvPicPr>
        <p:blipFill rotWithShape="1">
          <a:blip r:embed="rId3">
            <a:alphaModFix/>
          </a:blip>
          <a:srcRect b="-637" l="510" r="1325" t="20899"/>
          <a:stretch/>
        </p:blipFill>
        <p:spPr>
          <a:xfrm>
            <a:off x="1400025" y="1196475"/>
            <a:ext cx="9252198" cy="546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b8ece6c8e_0_31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GPT-1</a:t>
            </a:r>
            <a:endParaRPr/>
          </a:p>
        </p:txBody>
      </p:sp>
      <p:sp>
        <p:nvSpPr>
          <p:cNvPr id="352" name="Google Shape;352;g28b8ece6c8e_0_3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g28b8ece6c8e_0_314"/>
          <p:cNvPicPr preferRelativeResize="0"/>
          <p:nvPr/>
        </p:nvPicPr>
        <p:blipFill rotWithShape="1">
          <a:blip r:embed="rId3">
            <a:alphaModFix/>
          </a:blip>
          <a:srcRect b="2673" l="0" r="0" t="14797"/>
          <a:stretch/>
        </p:blipFill>
        <p:spPr>
          <a:xfrm>
            <a:off x="284975" y="1340600"/>
            <a:ext cx="11270149" cy="505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b8ece6c8e_0_31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GPT-2 </a:t>
            </a:r>
            <a:r>
              <a:rPr lang="en-US"/>
              <a:t>What's</a:t>
            </a:r>
            <a:r>
              <a:rPr lang="en-US"/>
              <a:t> new?</a:t>
            </a:r>
            <a:endParaRPr/>
          </a:p>
        </p:txBody>
      </p:sp>
      <p:sp>
        <p:nvSpPr>
          <p:cNvPr id="359" name="Google Shape;359;g28b8ece6c8e_0_3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g28b8ece6c8e_0_319"/>
          <p:cNvPicPr preferRelativeResize="0"/>
          <p:nvPr/>
        </p:nvPicPr>
        <p:blipFill rotWithShape="1">
          <a:blip r:embed="rId3">
            <a:alphaModFix/>
          </a:blip>
          <a:srcRect b="0" l="0" r="0" t="19100"/>
          <a:stretch/>
        </p:blipFill>
        <p:spPr>
          <a:xfrm>
            <a:off x="440075" y="1308700"/>
            <a:ext cx="11368673" cy="49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b8ece6c8e_0_32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Sizes</a:t>
            </a:r>
            <a:endParaRPr/>
          </a:p>
        </p:txBody>
      </p:sp>
      <p:sp>
        <p:nvSpPr>
          <p:cNvPr id="366" name="Google Shape;366;g28b8ece6c8e_0_3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g28b8ece6c8e_0_324"/>
          <p:cNvPicPr preferRelativeResize="0"/>
          <p:nvPr/>
        </p:nvPicPr>
        <p:blipFill rotWithShape="1">
          <a:blip r:embed="rId3">
            <a:alphaModFix/>
          </a:blip>
          <a:srcRect b="0" l="0" r="0" t="19523"/>
          <a:stretch/>
        </p:blipFill>
        <p:spPr>
          <a:xfrm>
            <a:off x="456525" y="1418875"/>
            <a:ext cx="11166049" cy="47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b8ece6c8e_0_32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Better Language Models</a:t>
            </a:r>
            <a:endParaRPr/>
          </a:p>
        </p:txBody>
      </p:sp>
      <p:pic>
        <p:nvPicPr>
          <p:cNvPr id="373" name="Google Shape;373;g28b8ece6c8e_0_329"/>
          <p:cNvPicPr preferRelativeResize="0"/>
          <p:nvPr/>
        </p:nvPicPr>
        <p:blipFill rotWithShape="1">
          <a:blip r:embed="rId3">
            <a:alphaModFix/>
          </a:blip>
          <a:srcRect b="0" l="0" r="0" t="23971"/>
          <a:stretch/>
        </p:blipFill>
        <p:spPr>
          <a:xfrm>
            <a:off x="398525" y="1653625"/>
            <a:ext cx="11298627" cy="429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b8ece6c8e_0_33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Zero-shot multi-task learning</a:t>
            </a:r>
            <a:endParaRPr/>
          </a:p>
        </p:txBody>
      </p:sp>
      <p:sp>
        <p:nvSpPr>
          <p:cNvPr id="379" name="Google Shape;379;g28b8ece6c8e_0_3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" name="Google Shape;380;g28b8ece6c8e_0_338"/>
          <p:cNvPicPr preferRelativeResize="0"/>
          <p:nvPr/>
        </p:nvPicPr>
        <p:blipFill rotWithShape="1">
          <a:blip r:embed="rId3">
            <a:alphaModFix/>
          </a:blip>
          <a:srcRect b="0" l="0" r="0" t="13755"/>
          <a:stretch/>
        </p:blipFill>
        <p:spPr>
          <a:xfrm>
            <a:off x="366675" y="1440575"/>
            <a:ext cx="11523226" cy="491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b8ece6c8e_0_34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Zero-shot multi-task learning</a:t>
            </a:r>
            <a:endParaRPr/>
          </a:p>
        </p:txBody>
      </p:sp>
      <p:pic>
        <p:nvPicPr>
          <p:cNvPr id="386" name="Google Shape;386;g28b8ece6c8e_0_343"/>
          <p:cNvPicPr preferRelativeResize="0"/>
          <p:nvPr/>
        </p:nvPicPr>
        <p:blipFill rotWithShape="1">
          <a:blip r:embed="rId3">
            <a:alphaModFix/>
          </a:blip>
          <a:srcRect b="3942" l="22025" r="31933" t="12695"/>
          <a:stretch/>
        </p:blipFill>
        <p:spPr>
          <a:xfrm>
            <a:off x="2617400" y="1197100"/>
            <a:ext cx="6553651" cy="51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8b8ece6c8e_0_34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92" name="Google Shape;392;g28b8ece6c8e_0_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75" y="1207350"/>
            <a:ext cx="10672650" cy="516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8b8ece6c8e_0_3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Sanity checks of dataset overlap</a:t>
            </a:r>
            <a:endParaRPr/>
          </a:p>
        </p:txBody>
      </p:sp>
      <p:sp>
        <p:nvSpPr>
          <p:cNvPr id="398" name="Google Shape;398;g28b8ece6c8e_0_3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g28b8ece6c8e_0_353"/>
          <p:cNvPicPr preferRelativeResize="0"/>
          <p:nvPr/>
        </p:nvPicPr>
        <p:blipFill rotWithShape="1">
          <a:blip r:embed="rId3">
            <a:alphaModFix/>
          </a:blip>
          <a:srcRect b="0" l="0" r="0" t="9535"/>
          <a:stretch/>
        </p:blipFill>
        <p:spPr>
          <a:xfrm>
            <a:off x="730675" y="1207250"/>
            <a:ext cx="10930099" cy="5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8b8ece6c8e_0_3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Comparing recent papers</a:t>
            </a:r>
            <a:endParaRPr/>
          </a:p>
        </p:txBody>
      </p:sp>
      <p:sp>
        <p:nvSpPr>
          <p:cNvPr id="405" name="Google Shape;405;g28b8ece6c8e_0_3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g28b8ece6c8e_0_358"/>
          <p:cNvPicPr preferRelativeResize="0"/>
          <p:nvPr/>
        </p:nvPicPr>
        <p:blipFill rotWithShape="1">
          <a:blip r:embed="rId3">
            <a:alphaModFix/>
          </a:blip>
          <a:srcRect b="0" l="0" r="0" t="24851"/>
          <a:stretch/>
        </p:blipFill>
        <p:spPr>
          <a:xfrm>
            <a:off x="520825" y="1365300"/>
            <a:ext cx="11429949" cy="502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b8ece6c8e_0_3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8b8ece6c8e_0_3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g28b8ece6c8e_0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69575"/>
            <a:ext cx="10906250" cy="4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b8ece6c8e_0_4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Model</a:t>
            </a:r>
            <a:endParaRPr/>
          </a:p>
        </p:txBody>
      </p:sp>
      <p:pic>
        <p:nvPicPr>
          <p:cNvPr id="65" name="Google Shape;65;g28b8ece6c8e_0_49"/>
          <p:cNvPicPr preferRelativeResize="0"/>
          <p:nvPr/>
        </p:nvPicPr>
        <p:blipFill rotWithShape="1">
          <a:blip r:embed="rId3">
            <a:alphaModFix/>
          </a:blip>
          <a:srcRect b="0" l="0" r="0" t="16429"/>
          <a:stretch/>
        </p:blipFill>
        <p:spPr>
          <a:xfrm>
            <a:off x="953625" y="1257350"/>
            <a:ext cx="9796372" cy="511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b8ece6c8e_0_37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-XL</a:t>
            </a:r>
            <a:endParaRPr/>
          </a:p>
        </p:txBody>
      </p:sp>
      <p:pic>
        <p:nvPicPr>
          <p:cNvPr id="419" name="Google Shape;419;g28b8ece6c8e_0_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650" y="1257350"/>
            <a:ext cx="9706399" cy="50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b8ece6c8e_0_37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Image-Transformer</a:t>
            </a:r>
            <a:endParaRPr/>
          </a:p>
        </p:txBody>
      </p:sp>
      <p:pic>
        <p:nvPicPr>
          <p:cNvPr id="425" name="Google Shape;425;g28b8ece6c8e_0_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225" y="1199950"/>
            <a:ext cx="8527749" cy="52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8b8ece6c8e_0_38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Image-Transformer</a:t>
            </a:r>
            <a:endParaRPr/>
          </a:p>
        </p:txBody>
      </p:sp>
      <p:pic>
        <p:nvPicPr>
          <p:cNvPr id="431" name="Google Shape;431;g28b8ece6c8e_0_384"/>
          <p:cNvPicPr preferRelativeResize="0"/>
          <p:nvPr/>
        </p:nvPicPr>
        <p:blipFill rotWithShape="1">
          <a:blip r:embed="rId3">
            <a:alphaModFix/>
          </a:blip>
          <a:srcRect b="0" l="0" r="0" t="15095"/>
          <a:stretch/>
        </p:blipFill>
        <p:spPr>
          <a:xfrm>
            <a:off x="856125" y="1257350"/>
            <a:ext cx="10075448" cy="5133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b8ece6c8e_0_38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Image-Transformer</a:t>
            </a:r>
            <a:endParaRPr/>
          </a:p>
        </p:txBody>
      </p:sp>
      <p:pic>
        <p:nvPicPr>
          <p:cNvPr id="437" name="Google Shape;437;g28b8ece6c8e_0_389"/>
          <p:cNvPicPr preferRelativeResize="0"/>
          <p:nvPr/>
        </p:nvPicPr>
        <p:blipFill rotWithShape="1">
          <a:blip r:embed="rId3">
            <a:alphaModFix/>
          </a:blip>
          <a:srcRect b="0" l="0" r="0" t="7097"/>
          <a:stretch/>
        </p:blipFill>
        <p:spPr>
          <a:xfrm>
            <a:off x="2185100" y="1187000"/>
            <a:ext cx="7124501" cy="515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b8ece6c8e_0_39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Image-Transformer</a:t>
            </a:r>
            <a:endParaRPr/>
          </a:p>
        </p:txBody>
      </p:sp>
      <p:pic>
        <p:nvPicPr>
          <p:cNvPr id="443" name="Google Shape;443;g28b8ece6c8e_0_394"/>
          <p:cNvPicPr preferRelativeResize="0"/>
          <p:nvPr/>
        </p:nvPicPr>
        <p:blipFill rotWithShape="1">
          <a:blip r:embed="rId3">
            <a:alphaModFix/>
          </a:blip>
          <a:srcRect b="0" l="0" r="0" t="18883"/>
          <a:stretch/>
        </p:blipFill>
        <p:spPr>
          <a:xfrm>
            <a:off x="1181550" y="1295150"/>
            <a:ext cx="9275152" cy="516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b8ece6c8e_0_40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Image-Transformer</a:t>
            </a:r>
            <a:endParaRPr/>
          </a:p>
        </p:txBody>
      </p:sp>
      <p:pic>
        <p:nvPicPr>
          <p:cNvPr id="449" name="Google Shape;449;g28b8ece6c8e_0_404"/>
          <p:cNvPicPr preferRelativeResize="0"/>
          <p:nvPr/>
        </p:nvPicPr>
        <p:blipFill rotWithShape="1">
          <a:blip r:embed="rId3">
            <a:alphaModFix/>
          </a:blip>
          <a:srcRect b="0" l="0" r="0" t="20760"/>
          <a:stretch/>
        </p:blipFill>
        <p:spPr>
          <a:xfrm>
            <a:off x="1072050" y="1334800"/>
            <a:ext cx="9606851" cy="50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b8ece6c8e_0_40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Image-Transformer</a:t>
            </a:r>
            <a:endParaRPr/>
          </a:p>
        </p:txBody>
      </p:sp>
      <p:pic>
        <p:nvPicPr>
          <p:cNvPr id="455" name="Google Shape;455;g28b8ece6c8e_0_409"/>
          <p:cNvPicPr preferRelativeResize="0"/>
          <p:nvPr/>
        </p:nvPicPr>
        <p:blipFill rotWithShape="1">
          <a:blip r:embed="rId3">
            <a:alphaModFix/>
          </a:blip>
          <a:srcRect b="0" l="0" r="0" t="17931"/>
          <a:stretch/>
        </p:blipFill>
        <p:spPr>
          <a:xfrm>
            <a:off x="714025" y="1257350"/>
            <a:ext cx="10552351" cy="51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b8ece6c8e_0_41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Music Transformer</a:t>
            </a:r>
            <a:endParaRPr/>
          </a:p>
        </p:txBody>
      </p:sp>
      <p:pic>
        <p:nvPicPr>
          <p:cNvPr id="461" name="Google Shape;461;g28b8ece6c8e_0_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250" y="1114600"/>
            <a:ext cx="7878701" cy="547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b8ece6c8e_0_42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Music Transformer</a:t>
            </a:r>
            <a:endParaRPr/>
          </a:p>
        </p:txBody>
      </p:sp>
      <p:pic>
        <p:nvPicPr>
          <p:cNvPr id="467" name="Google Shape;467;g28b8ece6c8e_0_427"/>
          <p:cNvPicPr preferRelativeResize="0"/>
          <p:nvPr/>
        </p:nvPicPr>
        <p:blipFill rotWithShape="1">
          <a:blip r:embed="rId3">
            <a:alphaModFix/>
          </a:blip>
          <a:srcRect b="11582" l="0" r="0" t="14693"/>
          <a:stretch/>
        </p:blipFill>
        <p:spPr>
          <a:xfrm>
            <a:off x="1653625" y="1379725"/>
            <a:ext cx="8450776" cy="477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b8ece6c8e_0_43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Music Transformer</a:t>
            </a:r>
            <a:endParaRPr/>
          </a:p>
        </p:txBody>
      </p:sp>
      <p:pic>
        <p:nvPicPr>
          <p:cNvPr id="473" name="Google Shape;473;g28b8ece6c8e_0_437"/>
          <p:cNvPicPr preferRelativeResize="0"/>
          <p:nvPr/>
        </p:nvPicPr>
        <p:blipFill rotWithShape="1">
          <a:blip r:embed="rId3">
            <a:alphaModFix/>
          </a:blip>
          <a:srcRect b="0" l="0" r="0" t="11119"/>
          <a:stretch/>
        </p:blipFill>
        <p:spPr>
          <a:xfrm>
            <a:off x="1268000" y="1257350"/>
            <a:ext cx="9144003" cy="50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8b8ece6c8e_0_5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Model; Encoder</a:t>
            </a:r>
            <a:endParaRPr/>
          </a:p>
        </p:txBody>
      </p:sp>
      <p:pic>
        <p:nvPicPr>
          <p:cNvPr id="71" name="Google Shape;71;g28b8ece6c8e_0_54"/>
          <p:cNvPicPr preferRelativeResize="0"/>
          <p:nvPr/>
        </p:nvPicPr>
        <p:blipFill rotWithShape="1">
          <a:blip r:embed="rId3">
            <a:alphaModFix/>
          </a:blip>
          <a:srcRect b="0" l="0" r="0" t="46449"/>
          <a:stretch/>
        </p:blipFill>
        <p:spPr>
          <a:xfrm>
            <a:off x="129475" y="1592750"/>
            <a:ext cx="11933051" cy="420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b8ece6c8e_0_41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pic>
        <p:nvPicPr>
          <p:cNvPr id="479" name="Google Shape;479;g28b8ece6c8e_0_419"/>
          <p:cNvPicPr preferRelativeResize="0"/>
          <p:nvPr/>
        </p:nvPicPr>
        <p:blipFill rotWithShape="1">
          <a:blip r:embed="rId3">
            <a:alphaModFix/>
          </a:blip>
          <a:srcRect b="6273" l="0" r="0" t="20946"/>
          <a:stretch/>
        </p:blipFill>
        <p:spPr>
          <a:xfrm>
            <a:off x="1116000" y="1257350"/>
            <a:ext cx="9779700" cy="50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b8ece6c8e_0_44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Active Research Area</a:t>
            </a:r>
            <a:endParaRPr/>
          </a:p>
        </p:txBody>
      </p:sp>
      <p:pic>
        <p:nvPicPr>
          <p:cNvPr id="485" name="Google Shape;485;g28b8ece6c8e_0_446"/>
          <p:cNvPicPr preferRelativeResize="0"/>
          <p:nvPr/>
        </p:nvPicPr>
        <p:blipFill rotWithShape="1">
          <a:blip r:embed="rId3">
            <a:alphaModFix/>
          </a:blip>
          <a:srcRect b="9213" l="0" r="0" t="15332"/>
          <a:stretch/>
        </p:blipFill>
        <p:spPr>
          <a:xfrm>
            <a:off x="459900" y="1257350"/>
            <a:ext cx="11272202" cy="51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8b8ece6c8e_0_45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Active Research Area</a:t>
            </a:r>
            <a:endParaRPr/>
          </a:p>
        </p:txBody>
      </p:sp>
      <p:sp>
        <p:nvSpPr>
          <p:cNvPr id="491" name="Google Shape;491;g28b8ece6c8e_0_4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g28b8ece6c8e_0_451"/>
          <p:cNvPicPr preferRelativeResize="0"/>
          <p:nvPr/>
        </p:nvPicPr>
        <p:blipFill rotWithShape="1">
          <a:blip r:embed="rId3">
            <a:alphaModFix/>
          </a:blip>
          <a:srcRect b="7347" l="0" r="0" t="0"/>
          <a:stretch/>
        </p:blipFill>
        <p:spPr>
          <a:xfrm>
            <a:off x="554150" y="1194500"/>
            <a:ext cx="10980675" cy="51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8b8ece6c8e_0_45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Multihead Attention</a:t>
            </a:r>
            <a:endParaRPr/>
          </a:p>
        </p:txBody>
      </p:sp>
      <p:pic>
        <p:nvPicPr>
          <p:cNvPr id="498" name="Google Shape;498;g28b8ece6c8e_0_456"/>
          <p:cNvPicPr preferRelativeResize="0"/>
          <p:nvPr/>
        </p:nvPicPr>
        <p:blipFill rotWithShape="1">
          <a:blip r:embed="rId3">
            <a:alphaModFix/>
          </a:blip>
          <a:srcRect b="0" l="0" r="0" t="18613"/>
          <a:stretch/>
        </p:blipFill>
        <p:spPr>
          <a:xfrm>
            <a:off x="608725" y="1328975"/>
            <a:ext cx="10642048" cy="48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8b8ece6c8e_0_46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Masked Multihead Attention</a:t>
            </a:r>
            <a:endParaRPr/>
          </a:p>
        </p:txBody>
      </p:sp>
      <p:pic>
        <p:nvPicPr>
          <p:cNvPr id="504" name="Google Shape;504;g28b8ece6c8e_0_461"/>
          <p:cNvPicPr preferRelativeResize="0"/>
          <p:nvPr/>
        </p:nvPicPr>
        <p:blipFill rotWithShape="1">
          <a:blip r:embed="rId3">
            <a:alphaModFix/>
          </a:blip>
          <a:srcRect b="2390" l="0" r="0" t="16833"/>
          <a:stretch/>
        </p:blipFill>
        <p:spPr>
          <a:xfrm>
            <a:off x="669575" y="1257350"/>
            <a:ext cx="10763800" cy="511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8b8ece6c8e_0_47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Layers</a:t>
            </a:r>
            <a:endParaRPr/>
          </a:p>
        </p:txBody>
      </p:sp>
      <p:pic>
        <p:nvPicPr>
          <p:cNvPr id="510" name="Google Shape;510;g28b8ece6c8e_0_470"/>
          <p:cNvPicPr preferRelativeResize="0"/>
          <p:nvPr/>
        </p:nvPicPr>
        <p:blipFill rotWithShape="1">
          <a:blip r:embed="rId3">
            <a:alphaModFix/>
          </a:blip>
          <a:srcRect b="0" l="0" r="0" t="19903"/>
          <a:stretch/>
        </p:blipFill>
        <p:spPr>
          <a:xfrm>
            <a:off x="547625" y="1318850"/>
            <a:ext cx="10510402" cy="495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b8ece6c8e_0_47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endParaRPr/>
          </a:p>
        </p:txBody>
      </p:sp>
      <p:pic>
        <p:nvPicPr>
          <p:cNvPr id="516" name="Google Shape;516;g28b8ece6c8e_0_475"/>
          <p:cNvPicPr preferRelativeResize="0"/>
          <p:nvPr/>
        </p:nvPicPr>
        <p:blipFill rotWithShape="1">
          <a:blip r:embed="rId3">
            <a:alphaModFix/>
          </a:blip>
          <a:srcRect b="0" l="0" r="0" t="21881"/>
          <a:stretch/>
        </p:blipFill>
        <p:spPr>
          <a:xfrm>
            <a:off x="652150" y="1349275"/>
            <a:ext cx="10787400" cy="50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000000"/>
                </a:solidFill>
              </a:rPr>
              <a:t>Questions?</a:t>
            </a:r>
            <a:endParaRPr/>
          </a:p>
        </p:txBody>
      </p:sp>
      <p:sp>
        <p:nvSpPr>
          <p:cNvPr id="522" name="Google Shape;522;p40"/>
          <p:cNvSpPr txBox="1"/>
          <p:nvPr>
            <p:ph idx="1" type="body"/>
          </p:nvPr>
        </p:nvSpPr>
        <p:spPr>
          <a:xfrm>
            <a:off x="5338481" y="3334871"/>
            <a:ext cx="6008969" cy="275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/>
              <a:t>Dr.</a:t>
            </a:r>
            <a:r>
              <a:rPr lang="en-US" sz="2200">
                <a:solidFill>
                  <a:srgbClr val="404040"/>
                </a:solidFill>
              </a:rPr>
              <a:t>Shruti Kshirsagar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>
                <a:solidFill>
                  <a:srgbClr val="404040"/>
                </a:solidFill>
              </a:rPr>
              <a:t>Kshirsagarshruti1@gmail.com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89e8f52522_0_1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528" name="Google Shape;528;g289e8f52522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1.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https://ift6135h18.files.wordpress.com/2018/02/05_rnn.pdf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2.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https://web.stanford.edu/class/cs224n/readings/cs224n-self-attention-transformers-2023_draft.pdf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3.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http://cs231n.stanford.edu/2021/slides/2021/lecture_11.pdf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4.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https://www.dropbox.com/s/e244jw50gv12498/Attention%20Models%20in%20Deep%20Learning.pdf?dl=0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5.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https://www.dropbox.com/s/7sov3snzt2jcefc/SelfAttentionAndTransformers.pdf?dl=0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b8ece6c8e_0_5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Model: Encoder</a:t>
            </a:r>
            <a:endParaRPr/>
          </a:p>
        </p:txBody>
      </p:sp>
      <p:pic>
        <p:nvPicPr>
          <p:cNvPr id="77" name="Google Shape;77;g28b8ece6c8e_0_59"/>
          <p:cNvPicPr preferRelativeResize="0"/>
          <p:nvPr/>
        </p:nvPicPr>
        <p:blipFill rotWithShape="1">
          <a:blip r:embed="rId3">
            <a:alphaModFix/>
          </a:blip>
          <a:srcRect b="0" l="0" r="0" t="15390"/>
          <a:stretch/>
        </p:blipFill>
        <p:spPr>
          <a:xfrm>
            <a:off x="730450" y="1257350"/>
            <a:ext cx="10550748" cy="51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b8ece6c8e_0_64"/>
          <p:cNvSpPr txBox="1"/>
          <p:nvPr>
            <p:ph type="title"/>
          </p:nvPr>
        </p:nvSpPr>
        <p:spPr>
          <a:xfrm>
            <a:off x="2857500" y="300050"/>
            <a:ext cx="88701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Model:Encoder Self-Attention</a:t>
            </a:r>
            <a:endParaRPr/>
          </a:p>
        </p:txBody>
      </p:sp>
      <p:pic>
        <p:nvPicPr>
          <p:cNvPr id="83" name="Google Shape;83;g28b8ece6c8e_0_64"/>
          <p:cNvPicPr preferRelativeResize="0"/>
          <p:nvPr/>
        </p:nvPicPr>
        <p:blipFill rotWithShape="1">
          <a:blip r:embed="rId3">
            <a:alphaModFix/>
          </a:blip>
          <a:srcRect b="0" l="0" r="0" t="30454"/>
          <a:stretch/>
        </p:blipFill>
        <p:spPr>
          <a:xfrm>
            <a:off x="811600" y="1257350"/>
            <a:ext cx="10429025" cy="505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